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Relationship Id="rId48" Type="http://schemas.openxmlformats.org/officeDocument/2006/relationships/slide" Target="slides/slide41.xml"/>
<Relationship Id="rId49" Type="http://schemas.openxmlformats.org/officeDocument/2006/relationships/slide" Target="slides/slide42.xml"/>
<Relationship Id="rId50" Type="http://schemas.openxmlformats.org/officeDocument/2006/relationships/slide" Target="slides/slide43.xml"/>
<Relationship Id="rId51" Type="http://schemas.openxmlformats.org/officeDocument/2006/relationships/slide" Target="slides/slide44.xml"/>
<Relationship Id="rId52" Type="http://schemas.openxmlformats.org/officeDocument/2006/relationships/slide" Target="slides/slide45.xml"/>
<Relationship Id="rId53" Type="http://schemas.openxmlformats.org/officeDocument/2006/relationships/slide" Target="slides/slide46.xml"/>
<Relationship Id="rId54" Type="http://schemas.openxmlformats.org/officeDocument/2006/relationships/slide" Target="slides/slide47.xml"/>
<Relationship Id="rId55" Type="http://schemas.openxmlformats.org/officeDocument/2006/relationships/slide" Target="slides/slide48.xml"/>
<Relationship Id="rId56" Type="http://schemas.openxmlformats.org/officeDocument/2006/relationships/slide" Target="slides/slide49.xml"/>
<Relationship Id="rId57" Type="http://schemas.openxmlformats.org/officeDocument/2006/relationships/slide" Target="slides/slide50.xml"/>
<Relationship Id="rId58" Type="http://schemas.openxmlformats.org/officeDocument/2006/relationships/slide" Target="slides/slide51.xml"/>
<Relationship Id="rId59" Type="http://schemas.openxmlformats.org/officeDocument/2006/relationships/slide" Target="slides/slide52.xml"/>
<Relationship Id="rId60" Type="http://schemas.openxmlformats.org/officeDocument/2006/relationships/slide" Target="slides/slide53.xml"/>
<Relationship Id="rId61" Type="http://schemas.openxmlformats.org/officeDocument/2006/relationships/slide" Target="slides/slide54.xml"/>
<Relationship Id="rId62" Type="http://schemas.openxmlformats.org/officeDocument/2006/relationships/slide" Target="slides/slide55.xml"/>
<Relationship Id="rId63" Type="http://schemas.openxmlformats.org/officeDocument/2006/relationships/slide" Target="slides/slide56.xml"/>
<Relationship Id="rId64" Type="http://schemas.openxmlformats.org/officeDocument/2006/relationships/slide" Target="slides/slide57.xml"/>
<Relationship Id="rId65" Type="http://schemas.openxmlformats.org/officeDocument/2006/relationships/slide" Target="slides/slide58.xml"/>
<Relationship Id="rId66" Type="http://schemas.openxmlformats.org/officeDocument/2006/relationships/slide" Target="slides/slide59.xml"/>
<Relationship Id="rId67" Type="http://schemas.openxmlformats.org/officeDocument/2006/relationships/slide" Target="slides/slide60.xml"/>
<Relationship Id="rId68" Type="http://schemas.openxmlformats.org/officeDocument/2006/relationships/slide" Target="slides/slide61.xml"/>
<Relationship Id="rId69" Type="http://schemas.openxmlformats.org/officeDocument/2006/relationships/slide" Target="slides/slide62.xml"/>
<Relationship Id="rId70" Type="http://schemas.openxmlformats.org/officeDocument/2006/relationships/slide" Target="slides/slide63.xml"/>
<Relationship Id="rId71" Type="http://schemas.openxmlformats.org/officeDocument/2006/relationships/slide" Target="slides/slide64.xml"/>
<Relationship Id="rId72" Type="http://schemas.openxmlformats.org/officeDocument/2006/relationships/slide" Target="slides/slide65.xml"/>
<Relationship Id="rId73" Type="http://schemas.openxmlformats.org/officeDocument/2006/relationships/slide" Target="slides/slide66.xml"/>
<Relationship Id="rId74" Type="http://schemas.openxmlformats.org/officeDocument/2006/relationships/slide" Target="slides/slide67.xml"/>
<Relationship Id="rId75" Type="http://schemas.openxmlformats.org/officeDocument/2006/relationships/slide" Target="slides/slide68.xml"/>
<Relationship Id="rId76" Type="http://schemas.openxmlformats.org/officeDocument/2006/relationships/slide" Target="slides/slide69.xml"/>
<Relationship Id="rId77" Type="http://schemas.openxmlformats.org/officeDocument/2006/relationships/slide" Target="slides/slide70.xml"/>
<Relationship Id="rId78" Type="http://schemas.openxmlformats.org/officeDocument/2006/relationships/slide" Target="slides/slide71.xml"/>
<Relationship Id="rId79" Type="http://schemas.openxmlformats.org/officeDocument/2006/relationships/slide" Target="slides/slide72.xml"/>
<Relationship Id="rId80" Type="http://schemas.openxmlformats.org/officeDocument/2006/relationships/slide" Target="slides/slide73.xml"/>
<Relationship Id="rId81" Type="http://schemas.openxmlformats.org/officeDocument/2006/relationships/slide" Target="slides/slide74.xml"/>
</Relationships>

</file>

<file path=ppt/media/file642e102de6d6.png>
</file>

<file path=ppt/media/file642e16e6de12.png>
</file>

<file path=ppt/media/file642e1707497a.png>
</file>

<file path=ppt/media/file642e171258ce.png>
</file>

<file path=ppt/media/file642e22f35bab.png>
</file>

<file path=ppt/media/file642e23b6533b.jpeg>
</file>

<file path=ppt/media/file642e27d846a2.png>
</file>

<file path=ppt/media/file642e2ee88c9b.png>
</file>

<file path=ppt/media/file642e3344eb45.jpeg>
</file>

<file path=ppt/media/file642e35693d27.png>
</file>

<file path=ppt/media/file642e35844837.png>
</file>

<file path=ppt/media/file642e358df3e6.jpeg>
</file>

<file path=ppt/media/file642e35a29441.png>
</file>

<file path=ppt/media/file642e4075a5cd.png>
</file>

<file path=ppt/media/file642e4227c309.png>
</file>

<file path=ppt/media/file642e44b352e9.png>
</file>

<file path=ppt/media/file642e455f025d.png>
</file>

<file path=ppt/media/file642e482a1f16.png>
</file>

<file path=ppt/media/file642e5908623b.jpeg>
</file>

<file path=ppt/media/file642e5d3417ff.png>
</file>

<file path=ppt/media/file642e5f68f465.png>
</file>

<file path=ppt/media/file642e60944b3f.jpeg>
</file>

<file path=ppt/media/file642e638543d2.jpeg>
</file>

<file path=ppt/media/file642e639b8a32.png>
</file>

<file path=ppt/media/file642e68054a1d.png>
</file>

<file path=ppt/media/file642e6bd856ca.jpeg>
</file>

<file path=ppt/media/file642e7139627.jpeg>
</file>

<file path=ppt/media/file642e71b2194e.png>
</file>

<file path=ppt/media/file642e788e0bb4.jpeg>
</file>

<file path=ppt/media/file642e7a879c81.png>
</file>

<file path=ppt/media/file642e7fa12e53.jpeg>
</file>

<file path=ppt/media/file642eefd7b7d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4075a5cd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6bd856ca.jpeg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482a1f16.png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455f025d.png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22f35bab.png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60944b3f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27d846a2.png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68054a1d.pn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3344eb45.jpe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1707497a.png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71b2194e.pn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639b8a32.png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788e0bb4.jpeg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35a29441.png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44b352e9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5f68f465.png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5908623b.jpeg"/>
</Relationships>

</file>

<file path=ppt/slides/_rels/slide4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35693d27.png"/>
</Relationships>

</file>

<file path=ppt/slides/_rels/slide4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4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102de6d6.png"/>
</Relationships>

</file>

<file path=ppt/slides/_rels/slide4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358df3e6.jpeg"/>
</Relationships>

</file>

<file path=ppt/slides/_rels/slide5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7a879c81.png"/>
</Relationships>

</file>

<file path=ppt/slides/_rels/slide5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5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5d3417ff.png"/>
</Relationships>

</file>

<file path=ppt/slides/_rels/slide5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7139627.jpeg"/>
</Relationships>

</file>

<file path=ppt/slides/_rels/slide5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16e6de12.png"/>
</Relationships>

</file>

<file path=ppt/slides/_rels/slide5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efd7b7d.png"/>
</Relationships>

</file>

<file path=ppt/slides/_rels/slide6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23b6533b.jpeg"/>
</Relationships>

</file>

<file path=ppt/slides/_rels/slide6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171258ce.png"/>
</Relationships>

</file>

<file path=ppt/slides/_rels/slide6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6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Relationship Id="rId2" Type="http://schemas.openxmlformats.org/officeDocument/2006/relationships/image" Target="../media/file642e35844837.png"/>
</Relationships>

</file>

<file path=ppt/slides/_rels/slide6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6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7fa12e53.jpeg"/>
</Relationships>

</file>

<file path=ppt/slides/_rels/slide7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2ee88c9b.png"/>
</Relationships>

</file>

<file path=ppt/slides/_rels/slide7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4.xml"/>
</Relationships>

</file>

<file path=ppt/slides/_rels/slide7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638543d2.jpe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642e4227c30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Quarter 1 Report: 2020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$1,120,197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$16,802,948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$21,676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$21,676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$478,568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$19,142,737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$57,871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$3,067,153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$1,678,312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$39,034,514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$104,225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$2,501,401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$357,757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$19,318,874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$37,247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$1,676,124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$499,229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$23,496,399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Permit Breakdown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$948,129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$47,406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$8,400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$50 - $264,094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building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-61.54%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(52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$47,406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-75.04%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($189,950)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16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-51.52%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(33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$67,749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-45.96%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($125,358)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($13,500)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commercial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-66.67%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$10,225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-93.40%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($154,888)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(5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$164,120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-78.71%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($13,500)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Permit Use Breakdown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$10,225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$40,900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$164,120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$328,239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$41,356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$578,990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$215,701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$948,129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$154,888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$1,858,651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$770,986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$3,854,929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$125,358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$4,136,805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$1,064,731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$9,877,385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Permit Breakdown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$611,743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$17,478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$8,450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$150 - $150,000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35 building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105.88%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(17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$17,478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-6.30%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($18,653)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St. Louis Neighborhood Spatial Reference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30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87.50%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(16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$18,429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19.33%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($15,444)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commercial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$12,219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$10,000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-85.71%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Permit Use Breakdown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$12,219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$48,876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$18,429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$552,867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$40,648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$611,743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$15,444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$247,104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$85,444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$317,104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Permit Breakdown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$18,253,606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$2,028,178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$22,000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$2,500 - $18,000,000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building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-30.77%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$2,028,178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5989.70%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($33,305)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-33.33%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$2,280,701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6370.59%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($35,247)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($10,000)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Total Building Permit Cost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Permit Use Breakdown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$2,280,701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$18,245,606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$2,288,701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$18,253,606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$35,247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$422,966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$45,247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$432,966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Permit Breakdown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$894,796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$38,904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$9,350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$1,000 - $375,000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23 building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155.56%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(9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$38,904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-83.35%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($233,633)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750.00%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(2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$26,426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32.13%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($20,000)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commercial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-16.67%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(6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$85,510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-69.45%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($279,883)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$18,000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-95.31%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Permit Use Breakdown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$85,510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$427,550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$26,426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$449,246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$129,936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$894,796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$279,883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$1,679,300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$383,400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$383,400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$683,283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$2,102,700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Permit Breakdown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$14,000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$14,000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$14,000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$14,000 - $14,000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$39,034,514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$358,115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$21,676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$250 - $16,000,000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building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$14,000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$14,000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 Permit Use Breakdown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 Permit Breakdown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$874,950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$87,495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$77,500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$1,500 - $200,000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building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42.86%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(7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$87,495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12.03%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($78,101)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28.57%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(7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$86,106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10.25%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($78,101)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$100,000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109 building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-11.38%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(123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$358,115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87.47%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($191,028)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Permit Use Breakdown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$86,106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$774,950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$186,106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$874,950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$78,101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$546,705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$78,101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$546,705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Permit Breakdown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$2,000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$2,000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$2,000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$2,000 - $2,000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building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300.00%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($500)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300.00%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($500)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Permit Use Breakdown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Permit Breakdown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54 residential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(45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$57,077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53.24%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($37,247)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industrial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$21,676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$2,500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$2,500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$2,500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$2,500 - $2,500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building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(5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$2,500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-52.11%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($5,220)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(5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$2,500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-52.11%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($5,220)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industrial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Permit Use Breakdown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$5,220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$26,100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$5,220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$26,100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Permit Breakdown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Quarter 1 , 2020 Neighborhood Cost Breakdown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Sum of Permits: $87,377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$29,126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$23,646</a:t>
            </a:r>
          </a:p>
          <a:p>
            <a:pPr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$8,731 - $55,000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building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-62.50%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(8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$29,126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-91.80%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($355,241)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-66.67%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(6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$79,366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residential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1422.11%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($5,214)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industrial permits in Quarter 1, 2020</a:t>
            </a:r>
          </a:p>
          <a:p>
            <a:pPr lvl="1"/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(0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$55,000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industrial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 commercial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-37.50%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(24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$1,120,197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974.79%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($104,225)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40 residential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-25.93%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(54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$478,568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33.77%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commercial permits in Quarter 1, 2020</a:t>
            </a:r>
          </a:p>
          <a:p>
            <a:pPr lvl="1"/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commercial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($2,746,645)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residential permits in Quarter 1, 2020</a:t>
            </a:r>
          </a:p>
          <a:p>
            <a:pPr lvl="1"/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Quarter 1, 2019 (1 total building permits)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$23,646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institutional building permit cost in Quarter 1, 2020</a:t>
            </a:r>
          </a:p>
          <a:p>
            <a:pPr lvl="2"/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-63.05%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Quarter 1, 2019 ($0)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Permit Use Breakdown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$23,646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$23,646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$8,731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$8,731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$87,377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$87,377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61015">
                <a:tc gridSpan="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Quarter 1, 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01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$2,746,645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$2,746,645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$5,214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$31,285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$2,815,859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$2,841,930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Permit Breakdown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Additional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  <a:p>
            <a:r>
              <a:rPr/>
              <a:t>Infinite change indicates 0 permits in the current or previous time period/comparison month so there was a overall increase or decrease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Permit Use Breakdown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2020-11-24T14:14:15Z</dcterms:modified>
  <cp:category/>
</cp:coreProperties>
</file>

<file path=docProps/thumbnail.jpeg>
</file>